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7561263" cy="10693400"/>
  <p:notesSz cx="6735763" cy="9866313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9">
          <p15:clr>
            <a:srgbClr val="A4A3A4"/>
          </p15:clr>
        </p15:guide>
        <p15:guide id="2" orient="horz" pos="6725">
          <p15:clr>
            <a:srgbClr val="A4A3A4"/>
          </p15:clr>
        </p15:guide>
        <p15:guide id="3" orient="horz" pos="3368">
          <p15:clr>
            <a:srgbClr val="A4A3A4"/>
          </p15:clr>
        </p15:guide>
        <p15:guide id="4" orient="horz" pos="11">
          <p15:clr>
            <a:srgbClr val="A4A3A4"/>
          </p15:clr>
        </p15:guide>
        <p15:guide id="5" orient="horz" pos="1145">
          <p15:clr>
            <a:srgbClr val="A4A3A4"/>
          </p15:clr>
        </p15:guide>
        <p15:guide id="6" orient="horz" pos="4457">
          <p15:clr>
            <a:srgbClr val="A4A3A4"/>
          </p15:clr>
        </p15:guide>
        <p15:guide id="7" orient="horz" pos="5591">
          <p15:clr>
            <a:srgbClr val="A4A3A4"/>
          </p15:clr>
        </p15:guide>
        <p15:guide id="8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99"/>
    <a:srgbClr val="FF6780"/>
    <a:srgbClr val="ECD378"/>
    <a:srgbClr val="CBA977"/>
    <a:srgbClr val="C7B37B"/>
    <a:srgbClr val="572C19"/>
    <a:srgbClr val="FF6699"/>
    <a:srgbClr val="68351E"/>
    <a:srgbClr val="894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56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418" y="36"/>
      </p:cViewPr>
      <p:guideLst>
        <p:guide orient="horz" pos="2279"/>
        <p:guide orient="horz" pos="6725"/>
        <p:guide orient="horz" pos="3368"/>
        <p:guide orient="horz" pos="11"/>
        <p:guide orient="horz" pos="1145"/>
        <p:guide orient="horz" pos="4457"/>
        <p:guide orient="horz" pos="5591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8A765-E16B-47DA-8DBA-4E076CDD40C3}" type="datetimeFigureOut">
              <a:rPr kumimoji="1" lang="ja-JP" altLang="en-US" smtClean="0"/>
              <a:t>2025/7/25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739775"/>
            <a:ext cx="261778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42EC7-40E6-4889-A8EE-243675B1AE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83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2EC7-40E6-4889-A8EE-243675B1AE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428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-1" y="0"/>
            <a:ext cx="7561263" cy="106934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-3" y="1642087"/>
            <a:ext cx="7561265" cy="9051313"/>
          </a:xfrm>
          <a:custGeom>
            <a:avLst/>
            <a:gdLst/>
            <a:ahLst/>
            <a:cxnLst/>
            <a:rect l="l" t="t" r="r" b="b"/>
            <a:pathLst>
              <a:path w="6083978" h="7282907">
                <a:moveTo>
                  <a:pt x="6083978" y="0"/>
                </a:moveTo>
                <a:lnTo>
                  <a:pt x="6083978" y="7282907"/>
                </a:lnTo>
                <a:lnTo>
                  <a:pt x="0" y="7282907"/>
                </a:lnTo>
                <a:lnTo>
                  <a:pt x="0" y="1723019"/>
                </a:lnTo>
                <a:cubicBezTo>
                  <a:pt x="660871" y="2173492"/>
                  <a:pt x="1459520" y="2436649"/>
                  <a:pt x="2319633" y="2436649"/>
                </a:cubicBezTo>
                <a:cubicBezTo>
                  <a:pt x="3996317" y="2436649"/>
                  <a:pt x="5439434" y="1436633"/>
                  <a:pt x="6083978" y="0"/>
                </a:cubicBez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-2" y="8327636"/>
            <a:ext cx="7561265" cy="2365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0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319422" cy="3458817"/>
          </a:xfrm>
          <a:blipFill dpi="0"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254000" sx="100000" sy="100000" flip="none" algn="tl"/>
          </a:blipFill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8" name="図プレースホルダー 10"/>
          <p:cNvSpPr>
            <a:spLocks noGrp="1"/>
          </p:cNvSpPr>
          <p:nvPr>
            <p:ph type="pic" sz="quarter" idx="13" hasCustomPrompt="1"/>
          </p:nvPr>
        </p:nvSpPr>
        <p:spPr>
          <a:xfrm>
            <a:off x="323966" y="6662662"/>
            <a:ext cx="1751012" cy="1322322"/>
          </a:xfrm>
          <a:blipFill dpi="0" rotWithShape="1"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86000" sy="86000" flip="none" algn="tl"/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2" name="図プレースホルダー 10"/>
          <p:cNvSpPr>
            <a:spLocks noGrp="1"/>
          </p:cNvSpPr>
          <p:nvPr>
            <p:ph type="pic" sz="quarter" idx="11" hasCustomPrompt="1"/>
          </p:nvPr>
        </p:nvSpPr>
        <p:spPr>
          <a:xfrm>
            <a:off x="323966" y="3684625"/>
            <a:ext cx="1751012" cy="1328739"/>
          </a:xfrm>
          <a:blipFill dpi="0"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86000" sy="86000" flip="none" algn="tl"/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3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323966" y="5173624"/>
            <a:ext cx="1751012" cy="1331867"/>
          </a:xfrm>
          <a:blipFill dpi="0" rotWithShape="1"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86000" sy="86000" flip="none" algn="tl"/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428372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3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58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7F4BE5E-49AD-4A1F-899F-27EDDE3EAFD8}" type="datetimeFigureOut">
              <a:rPr lang="ja-JP" altLang="en-US" smtClean="0"/>
              <a:pPr/>
              <a:t>2025/7/25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332BD8D6-8B9A-449D-A6F9-F5811F654A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69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正方形/長方形 61"/>
          <p:cNvSpPr/>
          <p:nvPr/>
        </p:nvSpPr>
        <p:spPr>
          <a:xfrm>
            <a:off x="121093" y="3089581"/>
            <a:ext cx="5397765" cy="5796233"/>
          </a:xfrm>
          <a:prstGeom prst="rect">
            <a:avLst/>
          </a:prstGeom>
          <a:gradFill>
            <a:gsLst>
              <a:gs pos="35000">
                <a:srgbClr val="FF9999">
                  <a:alpha val="42000"/>
                </a:srgbClr>
              </a:gs>
              <a:gs pos="97000">
                <a:srgbClr val="FFCCCC">
                  <a:alpha val="31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/>
          <p:cNvSpPr/>
          <p:nvPr/>
        </p:nvSpPr>
        <p:spPr>
          <a:xfrm>
            <a:off x="-1" y="3111119"/>
            <a:ext cx="2176439" cy="6348618"/>
          </a:xfrm>
          <a:prstGeom prst="rect">
            <a:avLst/>
          </a:prstGeom>
          <a:gradFill>
            <a:gsLst>
              <a:gs pos="35000">
                <a:srgbClr val="FF9999">
                  <a:alpha val="42000"/>
                </a:srgbClr>
              </a:gs>
              <a:gs pos="97000">
                <a:srgbClr val="FFCCCC">
                  <a:alpha val="31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正方形/長方形 60"/>
          <p:cNvSpPr/>
          <p:nvPr/>
        </p:nvSpPr>
        <p:spPr>
          <a:xfrm>
            <a:off x="-2" y="0"/>
            <a:ext cx="5385426" cy="3491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5306547" y="0"/>
            <a:ext cx="2261543" cy="9580217"/>
          </a:xfrm>
          <a:prstGeom prst="rect">
            <a:avLst/>
          </a:prstGeom>
          <a:gradFill>
            <a:gsLst>
              <a:gs pos="35000">
                <a:srgbClr val="663300"/>
              </a:gs>
              <a:gs pos="97000">
                <a:srgbClr val="C78C51">
                  <a:lumMod val="76000"/>
                  <a:lumOff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6" name="グループ化 115"/>
          <p:cNvGrpSpPr/>
          <p:nvPr/>
        </p:nvGrpSpPr>
        <p:grpSpPr>
          <a:xfrm>
            <a:off x="5341319" y="0"/>
            <a:ext cx="2209894" cy="1756734"/>
            <a:chOff x="5341319" y="0"/>
            <a:chExt cx="2209894" cy="1756734"/>
          </a:xfrm>
          <a:solidFill>
            <a:schemeClr val="bg1">
              <a:alpha val="10000"/>
            </a:schemeClr>
          </a:solidFill>
        </p:grpSpPr>
        <p:sp>
          <p:nvSpPr>
            <p:cNvPr id="100" name="正方形/長方形 3"/>
            <p:cNvSpPr/>
            <p:nvPr/>
          </p:nvSpPr>
          <p:spPr>
            <a:xfrm>
              <a:off x="5341319" y="0"/>
              <a:ext cx="2209894" cy="1756734"/>
            </a:xfrm>
            <a:custGeom>
              <a:avLst/>
              <a:gdLst/>
              <a:ahLst/>
              <a:cxnLst/>
              <a:rect l="l" t="t" r="r" b="b"/>
              <a:pathLst>
                <a:path w="2209894" h="1756734">
                  <a:moveTo>
                    <a:pt x="2196171" y="0"/>
                  </a:moveTo>
                  <a:lnTo>
                    <a:pt x="2209894" y="0"/>
                  </a:lnTo>
                  <a:lnTo>
                    <a:pt x="2209894" y="791050"/>
                  </a:lnTo>
                  <a:cubicBezTo>
                    <a:pt x="1735696" y="1474508"/>
                    <a:pt x="865660" y="1835546"/>
                    <a:pt x="0" y="1742208"/>
                  </a:cubicBezTo>
                  <a:lnTo>
                    <a:pt x="0" y="1371116"/>
                  </a:lnTo>
                  <a:cubicBezTo>
                    <a:pt x="879840" y="1384230"/>
                    <a:pt x="1726778" y="937501"/>
                    <a:pt x="2119163" y="172201"/>
                  </a:cubicBezTo>
                  <a:cubicBezTo>
                    <a:pt x="2148258" y="115453"/>
                    <a:pt x="2174251" y="58132"/>
                    <a:pt x="219617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正方形/長方形 3"/>
            <p:cNvSpPr/>
            <p:nvPr/>
          </p:nvSpPr>
          <p:spPr>
            <a:xfrm>
              <a:off x="5342263" y="0"/>
              <a:ext cx="2047919" cy="1229394"/>
            </a:xfrm>
            <a:custGeom>
              <a:avLst/>
              <a:gdLst/>
              <a:ahLst/>
              <a:cxnLst/>
              <a:rect l="l" t="t" r="r" b="b"/>
              <a:pathLst>
                <a:path w="2047919" h="1229394">
                  <a:moveTo>
                    <a:pt x="1812495" y="0"/>
                  </a:moveTo>
                  <a:lnTo>
                    <a:pt x="2047919" y="0"/>
                  </a:lnTo>
                  <a:cubicBezTo>
                    <a:pt x="1800535" y="709809"/>
                    <a:pt x="981474" y="1229394"/>
                    <a:pt x="9848" y="1229394"/>
                  </a:cubicBezTo>
                  <a:lnTo>
                    <a:pt x="0" y="1229089"/>
                  </a:lnTo>
                  <a:lnTo>
                    <a:pt x="0" y="1046031"/>
                  </a:lnTo>
                  <a:cubicBezTo>
                    <a:pt x="730111" y="1029509"/>
                    <a:pt x="1420376" y="691220"/>
                    <a:pt x="1747188" y="127756"/>
                  </a:cubicBezTo>
                  <a:cubicBezTo>
                    <a:pt x="1771631" y="85614"/>
                    <a:pt x="1793550" y="43058"/>
                    <a:pt x="18124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2" name="グループ化 101"/>
          <p:cNvGrpSpPr/>
          <p:nvPr/>
        </p:nvGrpSpPr>
        <p:grpSpPr>
          <a:xfrm>
            <a:off x="5175911" y="2873915"/>
            <a:ext cx="2526233" cy="1584020"/>
            <a:chOff x="5175911" y="2873915"/>
            <a:chExt cx="2526233" cy="1584020"/>
          </a:xfrm>
          <a:solidFill>
            <a:schemeClr val="bg1">
              <a:alpha val="13000"/>
            </a:schemeClr>
          </a:solidFill>
        </p:grpSpPr>
        <p:sp>
          <p:nvSpPr>
            <p:cNvPr id="104" name="正方形/長方形 3"/>
            <p:cNvSpPr/>
            <p:nvPr/>
          </p:nvSpPr>
          <p:spPr>
            <a:xfrm rot="9909305">
              <a:off x="5197596" y="2873915"/>
              <a:ext cx="2441127" cy="882353"/>
            </a:xfrm>
            <a:custGeom>
              <a:avLst/>
              <a:gdLst/>
              <a:ahLst/>
              <a:cxnLst/>
              <a:rect l="l" t="t" r="r" b="b"/>
              <a:pathLst>
                <a:path w="2441127" h="882353">
                  <a:moveTo>
                    <a:pt x="440924" y="770801"/>
                  </a:moveTo>
                  <a:cubicBezTo>
                    <a:pt x="367582" y="748118"/>
                    <a:pt x="294815" y="721886"/>
                    <a:pt x="222879" y="692021"/>
                  </a:cubicBezTo>
                  <a:lnTo>
                    <a:pt x="0" y="584516"/>
                  </a:lnTo>
                  <a:lnTo>
                    <a:pt x="66084" y="335190"/>
                  </a:lnTo>
                  <a:cubicBezTo>
                    <a:pt x="886243" y="646833"/>
                    <a:pt x="1802231" y="493933"/>
                    <a:pt x="2441127" y="0"/>
                  </a:cubicBezTo>
                  <a:lnTo>
                    <a:pt x="2273605" y="632040"/>
                  </a:lnTo>
                  <a:cubicBezTo>
                    <a:pt x="1725703" y="900379"/>
                    <a:pt x="1062649" y="963088"/>
                    <a:pt x="440924" y="7708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正方形/長方形 3"/>
            <p:cNvSpPr/>
            <p:nvPr/>
          </p:nvSpPr>
          <p:spPr>
            <a:xfrm rot="9909305">
              <a:off x="5175911" y="3417370"/>
              <a:ext cx="2526233" cy="1040565"/>
            </a:xfrm>
            <a:custGeom>
              <a:avLst/>
              <a:gdLst/>
              <a:ahLst/>
              <a:cxnLst/>
              <a:rect l="l" t="t" r="r" b="b"/>
              <a:pathLst>
                <a:path w="2526233" h="1040565">
                  <a:moveTo>
                    <a:pt x="182246" y="960543"/>
                  </a:moveTo>
                  <a:cubicBezTo>
                    <a:pt x="120100" y="944690"/>
                    <a:pt x="59211" y="926608"/>
                    <a:pt x="0" y="905607"/>
                  </a:cubicBezTo>
                  <a:lnTo>
                    <a:pt x="41004" y="750907"/>
                  </a:lnTo>
                  <a:cubicBezTo>
                    <a:pt x="986005" y="1044396"/>
                    <a:pt x="2062233" y="721485"/>
                    <a:pt x="2526233" y="0"/>
                  </a:cubicBezTo>
                  <a:lnTo>
                    <a:pt x="2397093" y="487227"/>
                  </a:lnTo>
                  <a:cubicBezTo>
                    <a:pt x="2010669" y="827610"/>
                    <a:pt x="1451164" y="1040565"/>
                    <a:pt x="829130" y="1040565"/>
                  </a:cubicBezTo>
                  <a:cubicBezTo>
                    <a:pt x="603511" y="1040565"/>
                    <a:pt x="386119" y="1012549"/>
                    <a:pt x="182246" y="96054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9" name="グループ化 98"/>
          <p:cNvGrpSpPr/>
          <p:nvPr/>
        </p:nvGrpSpPr>
        <p:grpSpPr>
          <a:xfrm>
            <a:off x="6318259" y="9111046"/>
            <a:ext cx="1127854" cy="3826979"/>
            <a:chOff x="5999144" y="5369102"/>
            <a:chExt cx="1127854" cy="3826979"/>
          </a:xfrm>
          <a:solidFill>
            <a:schemeClr val="bg1">
              <a:alpha val="14000"/>
            </a:schemeClr>
          </a:solidFill>
        </p:grpSpPr>
        <p:sp>
          <p:nvSpPr>
            <p:cNvPr id="107" name="正方形/長方形 3"/>
            <p:cNvSpPr/>
            <p:nvPr/>
          </p:nvSpPr>
          <p:spPr>
            <a:xfrm rot="13849618">
              <a:off x="4763923" y="6625506"/>
              <a:ext cx="3619479" cy="1106671"/>
            </a:xfrm>
            <a:custGeom>
              <a:avLst/>
              <a:gdLst/>
              <a:ahLst/>
              <a:cxnLst/>
              <a:rect l="l" t="t" r="r" b="b"/>
              <a:pathLst>
                <a:path w="3619479" h="1106671">
                  <a:moveTo>
                    <a:pt x="3619479" y="451242"/>
                  </a:moveTo>
                  <a:cubicBezTo>
                    <a:pt x="2847425" y="992809"/>
                    <a:pt x="1839517" y="1222326"/>
                    <a:pt x="856655" y="1050689"/>
                  </a:cubicBezTo>
                  <a:lnTo>
                    <a:pt x="0" y="352689"/>
                  </a:lnTo>
                  <a:cubicBezTo>
                    <a:pt x="1052104" y="687324"/>
                    <a:pt x="2186105" y="533695"/>
                    <a:pt x="30656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正方形/長方形 3"/>
            <p:cNvSpPr/>
            <p:nvPr/>
          </p:nvSpPr>
          <p:spPr>
            <a:xfrm rot="13849618">
              <a:off x="4917415" y="7452177"/>
              <a:ext cx="2825633" cy="662176"/>
            </a:xfrm>
            <a:custGeom>
              <a:avLst/>
              <a:gdLst/>
              <a:ahLst/>
              <a:cxnLst/>
              <a:rect l="l" t="t" r="r" b="b"/>
              <a:pathLst>
                <a:path w="2825633" h="662176">
                  <a:moveTo>
                    <a:pt x="2825633" y="219591"/>
                  </a:moveTo>
                  <a:cubicBezTo>
                    <a:pt x="2313902" y="499048"/>
                    <a:pt x="1694051" y="662176"/>
                    <a:pt x="1026300" y="662176"/>
                  </a:cubicBezTo>
                  <a:cubicBezTo>
                    <a:pt x="667075" y="662176"/>
                    <a:pt x="321711" y="614965"/>
                    <a:pt x="0" y="526432"/>
                  </a:cubicBezTo>
                  <a:lnTo>
                    <a:pt x="174128" y="312725"/>
                  </a:lnTo>
                  <a:cubicBezTo>
                    <a:pt x="1001905" y="485020"/>
                    <a:pt x="1866214" y="360420"/>
                    <a:pt x="255612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329086" y="7885104"/>
            <a:ext cx="4977461" cy="311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お問い合わせ先</a:t>
            </a:r>
            <a:r>
              <a:rPr lang="en-US" altLang="ja-JP" sz="1400" b="1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: </a:t>
            </a:r>
            <a:r>
              <a:rPr lang="ja-JP" altLang="en-US" sz="1400" b="1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恵比須ステーション　　</a:t>
            </a:r>
            <a:r>
              <a:rPr lang="en-US" altLang="ja-JP" sz="1400" b="1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0952-40-7137</a:t>
            </a:r>
            <a:endParaRPr lang="en-US" altLang="ja-JP" sz="1400" b="1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92520" y="8241990"/>
            <a:ext cx="2419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住所</a:t>
            </a:r>
            <a:r>
              <a:rPr lang="en-US" altLang="ja-JP" sz="1400" b="1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: </a:t>
            </a:r>
            <a:r>
              <a:rPr lang="ja-JP" altLang="en-US" sz="1400" b="1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佐賀市呉服元町</a:t>
            </a:r>
            <a:r>
              <a:rPr lang="en-US" altLang="ja-JP" sz="1400" b="1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7-39</a:t>
            </a:r>
          </a:p>
        </p:txBody>
      </p:sp>
      <p:cxnSp>
        <p:nvCxnSpPr>
          <p:cNvPr id="25" name="直線コネクタ 24"/>
          <p:cNvCxnSpPr/>
          <p:nvPr/>
        </p:nvCxnSpPr>
        <p:spPr>
          <a:xfrm>
            <a:off x="396339" y="7767263"/>
            <a:ext cx="35601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角丸四角形 27"/>
          <p:cNvSpPr/>
          <p:nvPr/>
        </p:nvSpPr>
        <p:spPr>
          <a:xfrm>
            <a:off x="67622" y="8561529"/>
            <a:ext cx="7465662" cy="2114024"/>
          </a:xfrm>
          <a:prstGeom prst="roundRect">
            <a:avLst>
              <a:gd name="adj" fmla="val 5991"/>
            </a:avLst>
          </a:prstGeom>
          <a:solidFill>
            <a:srgbClr val="FF6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角丸四角形 34"/>
          <p:cNvSpPr/>
          <p:nvPr/>
        </p:nvSpPr>
        <p:spPr>
          <a:xfrm>
            <a:off x="353561" y="4896267"/>
            <a:ext cx="906360" cy="330368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chemeClr val="tx1"/>
                </a:solidFill>
              </a:rPr>
              <a:t>時間</a:t>
            </a:r>
            <a:endParaRPr kumimoji="1" lang="ja-JP" altLang="en-US" sz="2000" b="1" dirty="0">
              <a:solidFill>
                <a:schemeClr val="tx1"/>
              </a:solidFill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1555145" y="6432733"/>
            <a:ext cx="1467780" cy="521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ja-JP" altLang="en-US" sz="2800" b="1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メイリオ" pitchFamily="50" charset="-128"/>
              </a:rPr>
              <a:t>無　料</a:t>
            </a:r>
            <a:endParaRPr lang="en-US" altLang="ja-JP" sz="2800" b="1" dirty="0">
              <a:solidFill>
                <a:srgbClr val="FF0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  <a:cs typeface="メイリオ" pitchFamily="50" charset="-128"/>
            </a:endParaRPr>
          </a:p>
        </p:txBody>
      </p:sp>
      <p:sp>
        <p:nvSpPr>
          <p:cNvPr id="3" name="角丸四角形 34">
            <a:extLst>
              <a:ext uri="{FF2B5EF4-FFF2-40B4-BE49-F238E27FC236}">
                <a16:creationId xmlns:a16="http://schemas.microsoft.com/office/drawing/2014/main" id="{62B33A0A-A25B-669C-DC19-7B736590A964}"/>
              </a:ext>
            </a:extLst>
          </p:cNvPr>
          <p:cNvSpPr/>
          <p:nvPr/>
        </p:nvSpPr>
        <p:spPr>
          <a:xfrm>
            <a:off x="306147" y="5655273"/>
            <a:ext cx="1388016" cy="391443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</a:rPr>
              <a:t>集合場所</a:t>
            </a:r>
          </a:p>
        </p:txBody>
      </p:sp>
      <p:sp>
        <p:nvSpPr>
          <p:cNvPr id="4" name="角丸四角形 34">
            <a:extLst>
              <a:ext uri="{FF2B5EF4-FFF2-40B4-BE49-F238E27FC236}">
                <a16:creationId xmlns:a16="http://schemas.microsoft.com/office/drawing/2014/main" id="{A8F7890B-0705-3905-5297-0C0CAB1A80AA}"/>
              </a:ext>
            </a:extLst>
          </p:cNvPr>
          <p:cNvSpPr/>
          <p:nvPr/>
        </p:nvSpPr>
        <p:spPr>
          <a:xfrm>
            <a:off x="329086" y="6381853"/>
            <a:ext cx="1004946" cy="496810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chemeClr val="tx1"/>
                </a:solidFill>
              </a:rPr>
              <a:t>参加費</a:t>
            </a:r>
            <a:endParaRPr kumimoji="1" lang="ja-JP" alt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7381F81-9589-73B3-9BB2-FF3144E6AEF4}"/>
              </a:ext>
            </a:extLst>
          </p:cNvPr>
          <p:cNvSpPr txBox="1"/>
          <p:nvPr/>
        </p:nvSpPr>
        <p:spPr>
          <a:xfrm>
            <a:off x="1477514" y="4752749"/>
            <a:ext cx="2762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10</a:t>
            </a:r>
            <a:r>
              <a:rPr lang="ja-JP" altLang="en-US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：</a:t>
            </a:r>
            <a:r>
              <a:rPr lang="en-US" altLang="ja-JP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00</a:t>
            </a:r>
            <a:r>
              <a:rPr kumimoji="1" lang="ja-JP" altLang="en-US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～</a:t>
            </a:r>
            <a:r>
              <a:rPr kumimoji="1" lang="en-US" altLang="ja-JP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11</a:t>
            </a:r>
            <a:r>
              <a:rPr kumimoji="1" lang="ja-JP" altLang="en-US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：</a:t>
            </a:r>
            <a:r>
              <a:rPr kumimoji="1" lang="en-US" altLang="ja-JP" sz="2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30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25C962A-4FAE-DD4E-1F39-0F2411057D2A}"/>
              </a:ext>
            </a:extLst>
          </p:cNvPr>
          <p:cNvSpPr txBox="1"/>
          <p:nvPr/>
        </p:nvSpPr>
        <p:spPr>
          <a:xfrm>
            <a:off x="613980" y="8667940"/>
            <a:ext cx="146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メイリオ" pitchFamily="50" charset="-128"/>
              </a:rPr>
              <a:t>講師紹介</a:t>
            </a:r>
            <a:endParaRPr kumimoji="1" lang="en-US" altLang="ja-JP" sz="2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メイリオ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700C0C-2D26-8A62-BA14-C059AE88EBD5}"/>
              </a:ext>
            </a:extLst>
          </p:cNvPr>
          <p:cNvSpPr txBox="1"/>
          <p:nvPr/>
        </p:nvSpPr>
        <p:spPr>
          <a:xfrm>
            <a:off x="1681252" y="9558280"/>
            <a:ext cx="3343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メイリオ" pitchFamily="50" charset="-128"/>
              </a:rPr>
              <a:t>　</a:t>
            </a:r>
            <a:r>
              <a:rPr lang="en-US" altLang="ja-JP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メイリオ" pitchFamily="50" charset="-128"/>
              </a:rPr>
              <a:t>(</a:t>
            </a:r>
            <a:r>
              <a:rPr lang="ja-JP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メイリオ" pitchFamily="50" charset="-128"/>
              </a:rPr>
              <a:t>有</a:t>
            </a:r>
            <a:r>
              <a:rPr lang="en-US" altLang="ja-JP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メイリオ" pitchFamily="50" charset="-128"/>
              </a:rPr>
              <a:t>)</a:t>
            </a:r>
            <a:r>
              <a:rPr lang="ja-JP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メイリオ" pitchFamily="50" charset="-128"/>
              </a:rPr>
              <a:t>下田石材　　　　　　　代表取締役　大曲英敏</a:t>
            </a:r>
            <a:endParaRPr lang="en-US" altLang="ja-JP" sz="20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メイリオ" pitchFamily="50" charset="-128"/>
            </a:endParaRPr>
          </a:p>
          <a:p>
            <a:r>
              <a:rPr lang="ja-JP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メイリオ" pitchFamily="50" charset="-128"/>
              </a:rPr>
              <a:t>　</a:t>
            </a:r>
            <a:endParaRPr lang="en-US" altLang="ja-JP" sz="20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メイリオ" pitchFamily="50" charset="-128"/>
            </a:endParaRPr>
          </a:p>
        </p:txBody>
      </p:sp>
      <p:pic>
        <p:nvPicPr>
          <p:cNvPr id="29" name="図プレースホルダー 28" descr="屋外, 建物, 道路, フロント が含まれている画像&#10;&#10;自動的に生成された説明">
            <a:extLst>
              <a:ext uri="{FF2B5EF4-FFF2-40B4-BE49-F238E27FC236}">
                <a16:creationId xmlns:a16="http://schemas.microsoft.com/office/drawing/2014/main" id="{1AA67D93-431C-DB59-9F79-19D77552F4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0" b="6650"/>
          <a:stretch/>
        </p:blipFill>
        <p:spPr>
          <a:xfrm>
            <a:off x="0" y="0"/>
            <a:ext cx="5319713" cy="3459163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E0027850-F304-85A6-26BC-36E1F6AC8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16" y="8791380"/>
            <a:ext cx="1474943" cy="1714700"/>
          </a:xfrm>
          <a:prstGeom prst="rect">
            <a:avLst/>
          </a:prstGeom>
        </p:spPr>
      </p:pic>
      <p:sp>
        <p:nvSpPr>
          <p:cNvPr id="89" name="テキスト ボックス 88"/>
          <p:cNvSpPr txBox="1"/>
          <p:nvPr/>
        </p:nvSpPr>
        <p:spPr>
          <a:xfrm>
            <a:off x="144484" y="3534974"/>
            <a:ext cx="5526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itchFamily="50" charset="-128"/>
              </a:rPr>
              <a:t>１１月８日（土）</a:t>
            </a:r>
            <a:endParaRPr kumimoji="1" lang="en-US" altLang="ja-JP" sz="60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10F3D3-92E5-A561-A485-DF37D92893D6}"/>
              </a:ext>
            </a:extLst>
          </p:cNvPr>
          <p:cNvSpPr txBox="1"/>
          <p:nvPr/>
        </p:nvSpPr>
        <p:spPr>
          <a:xfrm>
            <a:off x="1726108" y="5462243"/>
            <a:ext cx="3177853" cy="934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ja-JP" altLang="en-US" sz="2400" b="1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メイリオ" pitchFamily="50" charset="-128"/>
              </a:rPr>
              <a:t>護国神社駐車場　（川原町</a:t>
            </a:r>
            <a:r>
              <a:rPr lang="en-US" altLang="ja-JP" sz="2400" b="1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メイリオ" pitchFamily="50" charset="-128"/>
              </a:rPr>
              <a:t>8-15</a:t>
            </a:r>
            <a:r>
              <a:rPr lang="ja-JP" altLang="en-US" sz="2400" b="1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メイリオ" pitchFamily="50" charset="-128"/>
              </a:rPr>
              <a:t>）</a:t>
            </a:r>
            <a:endParaRPr lang="en-US" altLang="ja-JP" sz="2400" b="1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  <a:cs typeface="メイリオ" pitchFamily="50" charset="-128"/>
            </a:endParaRPr>
          </a:p>
        </p:txBody>
      </p:sp>
      <p:pic>
        <p:nvPicPr>
          <p:cNvPr id="39" name="図 38" descr="QR コード&#10;&#10;自動的に生成された説明">
            <a:extLst>
              <a:ext uri="{FF2B5EF4-FFF2-40B4-BE49-F238E27FC236}">
                <a16:creationId xmlns:a16="http://schemas.microsoft.com/office/drawing/2014/main" id="{861CC514-5AED-7F96-C10A-D318E2DD3B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7" y="9526834"/>
            <a:ext cx="974854" cy="974854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5361637" y="1696144"/>
            <a:ext cx="1957459" cy="8805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ja-JP" altLang="en-US" sz="3600" b="1" dirty="0" smtClean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3600" b="1" dirty="0" smtClean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恵比須講座　佐賀の石像文化の世界</a:t>
            </a:r>
            <a:r>
              <a:rPr lang="ja-JP" altLang="en-US" sz="3600" b="1" dirty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HGP行書体" panose="03000600000000000000" pitchFamily="66" charset="-128"/>
                <a:ea typeface="HGP行書体" panose="03000600000000000000" pitchFamily="66" charset="-128"/>
              </a:rPr>
              <a:t>　</a:t>
            </a:r>
            <a:endParaRPr lang="en-US" altLang="ja-JP" sz="5400" b="1" dirty="0">
              <a:solidFill>
                <a:schemeClr val="bg1"/>
              </a:solidFill>
              <a:effectLst>
                <a:glow rad="177800">
                  <a:srgbClr val="572C19"/>
                </a:glow>
              </a:effectLst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pPr>
              <a:lnSpc>
                <a:spcPct val="90000"/>
              </a:lnSpc>
            </a:pPr>
            <a:r>
              <a:rPr lang="ja-JP" altLang="en-US" sz="4400" b="1" dirty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HGP教科書体" panose="02020600000000000000" pitchFamily="18" charset="-128"/>
                <a:ea typeface="HGP教科書体" panose="02020600000000000000" pitchFamily="18" charset="-128"/>
              </a:rPr>
              <a:t>～伊勢町を石工さん</a:t>
            </a:r>
            <a:r>
              <a:rPr lang="ja-JP" altLang="en-US" sz="4400" b="1" dirty="0" smtClean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HGP教科書体" panose="02020600000000000000" pitchFamily="18" charset="-128"/>
                <a:ea typeface="HGP教科書体" panose="02020600000000000000" pitchFamily="18" charset="-128"/>
              </a:rPr>
              <a:t>とまち歩き</a:t>
            </a:r>
            <a:r>
              <a:rPr lang="ja-JP" altLang="en-US" sz="4400" b="1" dirty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HGP教科書体" panose="02020600000000000000" pitchFamily="18" charset="-128"/>
                <a:ea typeface="HGP教科書体" panose="02020600000000000000" pitchFamily="18" charset="-128"/>
              </a:rPr>
              <a:t>～　</a:t>
            </a:r>
            <a:r>
              <a:rPr lang="ja-JP" altLang="en-US" sz="4400" b="1" dirty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ＭＳ Ｐ明朝" pitchFamily="18" charset="-128"/>
                <a:ea typeface="ＭＳ Ｐ明朝" pitchFamily="18" charset="-128"/>
              </a:rPr>
              <a:t>　　　　　</a:t>
            </a:r>
            <a:endParaRPr kumimoji="1" lang="en-US" altLang="ja-JP" sz="4400" b="1" dirty="0">
              <a:solidFill>
                <a:schemeClr val="bg1"/>
              </a:solidFill>
              <a:effectLst>
                <a:glow rad="177800">
                  <a:srgbClr val="572C19"/>
                </a:glow>
              </a:effectLst>
              <a:latin typeface="ＭＳ Ｐ明朝" pitchFamily="18" charset="-128"/>
              <a:ea typeface="ＭＳ Ｐ明朝" pitchFamily="18" charset="-128"/>
            </a:endParaRPr>
          </a:p>
          <a:p>
            <a:pPr>
              <a:lnSpc>
                <a:spcPct val="90000"/>
              </a:lnSpc>
            </a:pPr>
            <a:r>
              <a:rPr lang="ja-JP" altLang="en-US" sz="4800" b="1" dirty="0">
                <a:solidFill>
                  <a:schemeClr val="bg1"/>
                </a:solidFill>
                <a:effectLst>
                  <a:glow rad="177800">
                    <a:srgbClr val="572C19"/>
                  </a:glow>
                </a:effectLst>
                <a:latin typeface="ＭＳ Ｐ明朝" pitchFamily="18" charset="-128"/>
                <a:ea typeface="ＭＳ Ｐ明朝" pitchFamily="18" charset="-128"/>
              </a:rPr>
              <a:t>　　　</a:t>
            </a:r>
            <a:endParaRPr kumimoji="1" lang="ja-JP" altLang="en-US" sz="4800" b="1" dirty="0">
              <a:solidFill>
                <a:schemeClr val="bg1"/>
              </a:solidFill>
              <a:effectLst>
                <a:glow rad="177800">
                  <a:srgbClr val="572C19"/>
                </a:glow>
              </a:effectLst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 rot="10800000" flipV="1">
            <a:off x="1504677" y="7150868"/>
            <a:ext cx="234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メイリオ" pitchFamily="50" charset="-128"/>
              </a:rPr>
              <a:t>先着２０名</a:t>
            </a:r>
            <a:endParaRPr kumimoji="1" lang="ja-JP" altLang="en-US" sz="2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  <a:cs typeface="メイリオ" pitchFamily="50" charset="-128"/>
            </a:endParaRPr>
          </a:p>
        </p:txBody>
      </p:sp>
      <p:sp>
        <p:nvSpPr>
          <p:cNvPr id="5" name="角丸四角形 34">
            <a:extLst>
              <a:ext uri="{FF2B5EF4-FFF2-40B4-BE49-F238E27FC236}">
                <a16:creationId xmlns:a16="http://schemas.microsoft.com/office/drawing/2014/main" id="{FE8D8B08-F5CE-8E28-F0F5-B29F33E1AA10}"/>
              </a:ext>
            </a:extLst>
          </p:cNvPr>
          <p:cNvSpPr/>
          <p:nvPr/>
        </p:nvSpPr>
        <p:spPr>
          <a:xfrm>
            <a:off x="294204" y="7171429"/>
            <a:ext cx="1004946" cy="468629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</a:rPr>
              <a:t>定員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69594" y="9095465"/>
            <a:ext cx="4419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恵比須</a:t>
            </a:r>
            <a:r>
              <a:rPr lang="en-US" altLang="ja-JP" sz="20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DE</a:t>
            </a:r>
            <a:r>
              <a:rPr lang="ja-JP" altLang="en-US" sz="20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まちづくり</a:t>
            </a:r>
            <a:r>
              <a:rPr lang="ja-JP" altLang="en-US" sz="2000" b="1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ネットワーク代表</a:t>
            </a:r>
            <a:endParaRPr kumimoji="1" lang="ja-JP" altLang="en-US" sz="2000" b="1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38" name="図 37" descr="屋内, 花瓶, 座る, 小さい が含まれている画像&#10;&#10;自動的に生成された説明">
            <a:extLst>
              <a:ext uri="{FF2B5EF4-FFF2-40B4-BE49-F238E27FC236}">
                <a16:creationId xmlns:a16="http://schemas.microsoft.com/office/drawing/2014/main" id="{AEC8557B-AD02-B50D-EBB9-8CAD20E42F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1" t="12394" r="14562" b="19055"/>
          <a:stretch/>
        </p:blipFill>
        <p:spPr>
          <a:xfrm rot="21126812">
            <a:off x="4443465" y="4432934"/>
            <a:ext cx="1532784" cy="2181117"/>
          </a:xfrm>
          <a:prstGeom prst="rect">
            <a:avLst/>
          </a:prstGeom>
        </p:spPr>
      </p:pic>
      <p:pic>
        <p:nvPicPr>
          <p:cNvPr id="6" name="図 5" descr="抽象, 挿絵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298DF78-3C5D-8F11-7738-53ABFF47E8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55" b="94318" l="7200" r="92400">
                        <a14:foregroundMark x1="37000" y1="7955" x2="43200" y2="12311"/>
                        <a14:foregroundMark x1="52000" y1="55871" x2="54000" y2="60038"/>
                        <a14:foregroundMark x1="61000" y1="67235" x2="61600" y2="76326"/>
                        <a14:foregroundMark x1="60400" y1="70833" x2="57800" y2="66098"/>
                        <a14:foregroundMark x1="48400" y1="58333" x2="47000" y2="57765"/>
                        <a14:foregroundMark x1="49600" y1="57765" x2="47000" y2="63068"/>
                        <a14:foregroundMark x1="51400" y1="53030" x2="52000" y2="54735"/>
                        <a14:foregroundMark x1="54600" y1="53598" x2="47000" y2="54167"/>
                        <a14:foregroundMark x1="7200" y1="54735" x2="7200" y2="66667"/>
                        <a14:foregroundMark x1="42000" y1="87689" x2="30600" y2="90152"/>
                        <a14:foregroundMark x1="38800" y1="72727" x2="52800" y2="72727"/>
                        <a14:foregroundMark x1="59000" y1="67992" x2="57800" y2="71591"/>
                        <a14:foregroundMark x1="61600" y1="72727" x2="57200" y2="70265"/>
                        <a14:foregroundMark x1="30000" y1="28409" x2="26800" y2="35038"/>
                        <a14:foregroundMark x1="26800" y1="31439" x2="32400" y2="24811"/>
                        <a14:foregroundMark x1="55200" y1="8712" x2="61600" y2="7955"/>
                        <a14:foregroundMark x1="91200" y1="48106" x2="90600" y2="52273"/>
                        <a14:foregroundMark x1="92600" y1="36742" x2="90000" y2="36174"/>
                        <a14:foregroundMark x1="90000" y1="39205" x2="89400" y2="43371"/>
                        <a14:foregroundMark x1="19200" y1="42803" x2="19200" y2="42803"/>
                        <a14:foregroundMark x1="18600" y1="38068" x2="18600" y2="38068"/>
                        <a14:foregroundMark x1="21800" y1="42235" x2="7800" y2="53598"/>
                        <a14:foregroundMark x1="92600" y1="58333" x2="88800" y2="71591"/>
                        <a14:foregroundMark x1="50200" y1="53030" x2="49600" y2="63068"/>
                        <a14:foregroundMark x1="55200" y1="71591" x2="59000" y2="75000"/>
                        <a14:foregroundMark x1="67800" y1="90152" x2="74200" y2="89394"/>
                        <a14:foregroundMark x1="79200" y1="60038" x2="74000" y2="74053"/>
                        <a14:foregroundMark x1="74000" y1="74053" x2="73800" y2="60038"/>
                        <a14:foregroundMark x1="73800" y1="60038" x2="61200" y2="75758"/>
                        <a14:foregroundMark x1="61200" y1="75758" x2="71000" y2="76326"/>
                        <a14:foregroundMark x1="29400" y1="92992" x2="36200" y2="94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72" y="217033"/>
            <a:ext cx="1562700" cy="1421156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907562" y="8280678"/>
            <a:ext cx="2428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メール：</a:t>
            </a:r>
            <a:r>
              <a:rPr lang="en-US" altLang="ja-JP" sz="1400" b="1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  <a:hlinkClick r:id=""/>
              </a:rPr>
              <a:t>ebisu@sagabai.com</a:t>
            </a:r>
            <a:endParaRPr lang="en-US" altLang="ja-JP" sz="1400" b="1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endParaRPr lang="en-US" altLang="ja-JP" sz="1400" b="1" dirty="0">
              <a:latin typeface="ＭＳ Ｐ明朝" pitchFamily="18" charset="-128"/>
              <a:ea typeface="ＭＳ Ｐ明朝" pitchFamily="18" charset="-128"/>
            </a:endParaRPr>
          </a:p>
        </p:txBody>
      </p:sp>
      <p:pic>
        <p:nvPicPr>
          <p:cNvPr id="36" name="図 35" descr="建物, 屋外, クマ, 石 が含まれている画像&#10;&#10;自動的に生成された説明">
            <a:extLst>
              <a:ext uri="{FF2B5EF4-FFF2-40B4-BE49-F238E27FC236}">
                <a16:creationId xmlns:a16="http://schemas.microsoft.com/office/drawing/2014/main" id="{A2306680-11BD-1D57-704D-098DE60747D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" t="1" r="21123" b="26427"/>
          <a:stretch/>
        </p:blipFill>
        <p:spPr>
          <a:xfrm rot="557001">
            <a:off x="3989567" y="6061683"/>
            <a:ext cx="1178490" cy="165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52496"/>
      </p:ext>
    </p:extLst>
  </p:cSld>
  <p:clrMapOvr>
    <a:masterClrMapping/>
  </p:clrMapOvr>
</p:sld>
</file>

<file path=ppt/theme/theme1.xml><?xml version="1.0" encoding="utf-8"?>
<a:theme xmlns:a="http://schemas.openxmlformats.org/drawingml/2006/main" name="A4サイズ新規ファイル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21813_hanami_reserve_flyer</Template>
  <TotalTime>380</TotalTime>
  <Words>103</Words>
  <Application>Microsoft Office PowerPoint</Application>
  <PresentationFormat>ユーザー設定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HGP教科書体</vt:lpstr>
      <vt:lpstr>HGP行書体</vt:lpstr>
      <vt:lpstr>HGP創英角ｺﾞｼｯｸUB</vt:lpstr>
      <vt:lpstr>HGP創英角ﾎﾟｯﾌﾟ体</vt:lpstr>
      <vt:lpstr>HGS創英角ｺﾞｼｯｸUB</vt:lpstr>
      <vt:lpstr>HGS創英角ﾎﾟｯﾌﾟ体</vt:lpstr>
      <vt:lpstr>HG創英角ｺﾞｼｯｸUB</vt:lpstr>
      <vt:lpstr>HG創英角ﾎﾟｯﾌﾟ体</vt:lpstr>
      <vt:lpstr>ＭＳ Ｐゴシック</vt:lpstr>
      <vt:lpstr>ＭＳ Ｐ明朝</vt:lpstr>
      <vt:lpstr>メイリオ</vt:lpstr>
      <vt:lpstr>Arial</vt:lpstr>
      <vt:lpstr>Calibri</vt:lpstr>
      <vt:lpstr>A4サイズ新規ファイル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ebisu2</dc:creator>
  <cp:lastModifiedBy>sagashi</cp:lastModifiedBy>
  <cp:revision>19</cp:revision>
  <cp:lastPrinted>2025-07-09T02:08:35Z</cp:lastPrinted>
  <dcterms:created xsi:type="dcterms:W3CDTF">2023-01-27T06:29:33Z</dcterms:created>
  <dcterms:modified xsi:type="dcterms:W3CDTF">2025-07-25T06:54:16Z</dcterms:modified>
</cp:coreProperties>
</file>